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Work Sans ExtraBold"/>
      <p:bold r:id="rId21"/>
    </p:embeddedFont>
    <p:embeddedFont>
      <p:font typeface="Work Sans Black"/>
      <p:bold r:id="rId22"/>
    </p:embeddedFont>
    <p:embeddedFont>
      <p:font typeface="Work Sans"/>
      <p:regular r:id="rId23"/>
      <p:bold r:id="rId24"/>
    </p:embeddedFont>
    <p:embeddedFont>
      <p:font typeface="Source Sans Pr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WorkSansBlack-bold.fntdata"/><Relationship Id="rId21" Type="http://schemas.openxmlformats.org/officeDocument/2006/relationships/font" Target="fonts/WorkSansExtraBold-bold.fntdata"/><Relationship Id="rId24" Type="http://schemas.openxmlformats.org/officeDocument/2006/relationships/font" Target="fonts/WorkSans-bold.fntdata"/><Relationship Id="rId23" Type="http://schemas.openxmlformats.org/officeDocument/2006/relationships/font" Target="fonts/Work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SourceSansPro-bold.fntdata"/><Relationship Id="rId25" Type="http://schemas.openxmlformats.org/officeDocument/2006/relationships/font" Target="fonts/SourceSansPro-regular.fntdata"/><Relationship Id="rId28" Type="http://schemas.openxmlformats.org/officeDocument/2006/relationships/font" Target="fonts/SourceSansPro-boldItalic.fntdata"/><Relationship Id="rId27" Type="http://schemas.openxmlformats.org/officeDocument/2006/relationships/font" Target="fonts/SourceSansPr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aleway-regular.fntdata"/><Relationship Id="rId16" Type="http://schemas.openxmlformats.org/officeDocument/2006/relationships/slide" Target="slides/slide10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d85f8e1b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d85f8e1b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ee58611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ee58611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a6921de9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a6921de9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a6921de9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a6921de9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d85f8e1b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d85f8e1b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d85f8e1b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d85f8e1b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6921de9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a6921de9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d85f8e1b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d85f8e1b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d85f8e1b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d85f8e1b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" name="Google Shape;84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21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7" name="Google Shape;87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3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lum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Relationship Id="rId4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9.jpg"/><Relationship Id="rId13" Type="http://schemas.openxmlformats.org/officeDocument/2006/relationships/image" Target="../media/image4.jpg"/><Relationship Id="rId12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5.jpg"/><Relationship Id="rId9" Type="http://schemas.openxmlformats.org/officeDocument/2006/relationships/image" Target="../media/image6.jpg"/><Relationship Id="rId15" Type="http://schemas.openxmlformats.org/officeDocument/2006/relationships/image" Target="../media/image1.jpg"/><Relationship Id="rId14" Type="http://schemas.openxmlformats.org/officeDocument/2006/relationships/image" Target="../media/image14.jpg"/><Relationship Id="rId17" Type="http://schemas.openxmlformats.org/officeDocument/2006/relationships/image" Target="../media/image12.jpg"/><Relationship Id="rId16" Type="http://schemas.openxmlformats.org/officeDocument/2006/relationships/image" Target="../media/image10.jpg"/><Relationship Id="rId5" Type="http://schemas.openxmlformats.org/officeDocument/2006/relationships/image" Target="../media/image3.jpg"/><Relationship Id="rId6" Type="http://schemas.openxmlformats.org/officeDocument/2006/relationships/image" Target="../media/image16.jpg"/><Relationship Id="rId7" Type="http://schemas.openxmlformats.org/officeDocument/2006/relationships/image" Target="../media/image8.jpg"/><Relationship Id="rId8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40395"/>
            <a:ext cx="9144000" cy="6657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5"/>
          <p:cNvSpPr/>
          <p:nvPr/>
        </p:nvSpPr>
        <p:spPr>
          <a:xfrm>
            <a:off x="20075" y="-54025"/>
            <a:ext cx="9144000" cy="5205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5"/>
          <p:cNvSpPr txBox="1"/>
          <p:nvPr>
            <p:ph type="ctrTitle"/>
          </p:nvPr>
        </p:nvSpPr>
        <p:spPr>
          <a:xfrm>
            <a:off x="618675" y="2386075"/>
            <a:ext cx="7024500" cy="53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NÓS {SOMOS, CRIAMOS E PROGRAMAMOS} O</a:t>
            </a:r>
            <a:endParaRPr sz="200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83700" y="2588600"/>
            <a:ext cx="6600000" cy="1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FFFFFF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PROTAGONISMO </a:t>
            </a:r>
            <a:endParaRPr sz="6000">
              <a:solidFill>
                <a:srgbClr val="FFFFFF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107" name="Google Shape;107;p25"/>
          <p:cNvSpPr txBox="1"/>
          <p:nvPr>
            <p:ph type="ctrTitle"/>
          </p:nvPr>
        </p:nvSpPr>
        <p:spPr>
          <a:xfrm>
            <a:off x="643275" y="3678100"/>
            <a:ext cx="85206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NA TECNOLOGIA</a:t>
            </a:r>
            <a:endParaRPr sz="200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08" name="Google Shape;108;p25"/>
          <p:cNvSpPr txBox="1"/>
          <p:nvPr/>
        </p:nvSpPr>
        <p:spPr>
          <a:xfrm>
            <a:off x="583700" y="3302175"/>
            <a:ext cx="5931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FFFFFF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FEMININO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9" name="Google Shape;1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175" y="4382725"/>
            <a:ext cx="558500" cy="4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84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/>
          <p:nvPr/>
        </p:nvSpPr>
        <p:spPr>
          <a:xfrm>
            <a:off x="-38175" y="1785150"/>
            <a:ext cx="9202200" cy="3366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" name="Google Shape;220;p34"/>
          <p:cNvGrpSpPr/>
          <p:nvPr/>
        </p:nvGrpSpPr>
        <p:grpSpPr>
          <a:xfrm>
            <a:off x="1350850" y="3795225"/>
            <a:ext cx="6747100" cy="909250"/>
            <a:chOff x="1679875" y="3795225"/>
            <a:chExt cx="6747100" cy="909250"/>
          </a:xfrm>
        </p:grpSpPr>
        <p:pic>
          <p:nvPicPr>
            <p:cNvPr id="221" name="Google Shape;221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79875" y="3871425"/>
              <a:ext cx="2538850" cy="833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4"/>
            <p:cNvSpPr txBox="1"/>
            <p:nvPr/>
          </p:nvSpPr>
          <p:spPr>
            <a:xfrm>
              <a:off x="4831775" y="4288238"/>
              <a:ext cx="3595200" cy="34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rPr>
                <a:t>contato@womakerscode.org</a:t>
              </a:r>
              <a:endParaRPr b="1" sz="18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pic>
          <p:nvPicPr>
            <p:cNvPr id="223" name="Google Shape;223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29475" y="4287800"/>
              <a:ext cx="342900" cy="3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34"/>
            <p:cNvSpPr txBox="1"/>
            <p:nvPr/>
          </p:nvSpPr>
          <p:spPr>
            <a:xfrm>
              <a:off x="4453275" y="3795225"/>
              <a:ext cx="3000000" cy="58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rPr>
                <a:t>Vamos conversar?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/>
          <p:nvPr>
            <p:ph type="ctrTitle"/>
          </p:nvPr>
        </p:nvSpPr>
        <p:spPr>
          <a:xfrm>
            <a:off x="618675" y="2386075"/>
            <a:ext cx="7024500" cy="53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NÓS {SOMOS, CRIAMOS E PROGRAMAMOS} O</a:t>
            </a:r>
            <a:endParaRPr sz="200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15" name="Google Shape;115;p26"/>
          <p:cNvSpPr txBox="1"/>
          <p:nvPr>
            <p:ph idx="1" type="subTitle"/>
          </p:nvPr>
        </p:nvSpPr>
        <p:spPr>
          <a:xfrm>
            <a:off x="583700" y="2588600"/>
            <a:ext cx="6600000" cy="1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FFFFFF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PROTAGONISMO </a:t>
            </a:r>
            <a:endParaRPr sz="6000">
              <a:solidFill>
                <a:srgbClr val="FFFFFF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116" name="Google Shape;116;p26"/>
          <p:cNvSpPr txBox="1"/>
          <p:nvPr>
            <p:ph type="ctrTitle"/>
          </p:nvPr>
        </p:nvSpPr>
        <p:spPr>
          <a:xfrm>
            <a:off x="643275" y="3678100"/>
            <a:ext cx="85206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NA TECNOLOGIA</a:t>
            </a:r>
            <a:endParaRPr sz="200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17" name="Google Shape;117;p26"/>
          <p:cNvSpPr txBox="1"/>
          <p:nvPr/>
        </p:nvSpPr>
        <p:spPr>
          <a:xfrm>
            <a:off x="583700" y="3302175"/>
            <a:ext cx="5931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FFFFFF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FEMININO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7"/>
          <p:cNvPicPr preferRelativeResize="0"/>
          <p:nvPr/>
        </p:nvPicPr>
        <p:blipFill rotWithShape="1">
          <a:blip r:embed="rId3">
            <a:alphaModFix/>
          </a:blip>
          <a:srcRect b="31078" l="0" r="0" t="13837"/>
          <a:stretch/>
        </p:blipFill>
        <p:spPr>
          <a:xfrm>
            <a:off x="-1143225" y="1764209"/>
            <a:ext cx="10287225" cy="3778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7"/>
          <p:cNvPicPr preferRelativeResize="0"/>
          <p:nvPr/>
        </p:nvPicPr>
        <p:blipFill>
          <a:blip r:embed="rId4">
            <a:alphaModFix amt="94000"/>
          </a:blip>
          <a:stretch>
            <a:fillRect/>
          </a:stretch>
        </p:blipFill>
        <p:spPr>
          <a:xfrm>
            <a:off x="4425100" y="1712425"/>
            <a:ext cx="4674650" cy="32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7"/>
          <p:cNvSpPr txBox="1"/>
          <p:nvPr>
            <p:ph idx="1" type="body"/>
          </p:nvPr>
        </p:nvSpPr>
        <p:spPr>
          <a:xfrm>
            <a:off x="4761025" y="2238650"/>
            <a:ext cx="2808000" cy="1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72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10</a:t>
            </a:r>
            <a:endParaRPr sz="7200">
              <a:solidFill>
                <a:srgbClr val="00000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25" name="Google Shape;125;p27"/>
          <p:cNvSpPr txBox="1"/>
          <p:nvPr/>
        </p:nvSpPr>
        <p:spPr>
          <a:xfrm>
            <a:off x="5966000" y="2609925"/>
            <a:ext cx="29394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MIL MULHERES IMPACTADAS NO BRASIL</a:t>
            </a:r>
            <a:endParaRPr b="1" sz="1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6" name="Google Shape;126;p27"/>
          <p:cNvSpPr txBox="1"/>
          <p:nvPr>
            <p:ph idx="1" type="body"/>
          </p:nvPr>
        </p:nvSpPr>
        <p:spPr>
          <a:xfrm>
            <a:off x="4761025" y="3058750"/>
            <a:ext cx="1259400" cy="1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7000">
                <a:solidFill>
                  <a:srgbClr val="00000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23</a:t>
            </a:r>
            <a:endParaRPr sz="7000">
              <a:solidFill>
                <a:srgbClr val="00000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27" name="Google Shape;127;p27"/>
          <p:cNvSpPr txBox="1"/>
          <p:nvPr/>
        </p:nvSpPr>
        <p:spPr>
          <a:xfrm>
            <a:off x="5944300" y="3384850"/>
            <a:ext cx="30336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% INSERIDAS NO </a:t>
            </a:r>
            <a:endParaRPr b="1" sz="1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MERCADO DE TRABALHO</a:t>
            </a:r>
            <a:endParaRPr b="1" sz="1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8" name="Google Shape;128;p27"/>
          <p:cNvSpPr txBox="1"/>
          <p:nvPr/>
        </p:nvSpPr>
        <p:spPr>
          <a:xfrm>
            <a:off x="478400" y="3043700"/>
            <a:ext cx="30000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São Paulo</a:t>
            </a:r>
            <a:endParaRPr sz="160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Porto Alegre</a:t>
            </a:r>
            <a:endParaRPr sz="160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Rio de Janeiro</a:t>
            </a:r>
            <a:endParaRPr sz="160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Americana</a:t>
            </a:r>
            <a:endParaRPr sz="160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Sergipe</a:t>
            </a:r>
            <a:endParaRPr sz="160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29" name="Google Shape;129;p27"/>
          <p:cNvSpPr txBox="1"/>
          <p:nvPr>
            <p:ph type="title"/>
          </p:nvPr>
        </p:nvSpPr>
        <p:spPr>
          <a:xfrm>
            <a:off x="262600" y="284200"/>
            <a:ext cx="8639100" cy="13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Work Sans"/>
                <a:ea typeface="Work Sans"/>
                <a:cs typeface="Work Sans"/>
                <a:sym typeface="Work Sans"/>
              </a:rPr>
              <a:t>Prazer, somos WoMakersCode, uma iniciativa sem fins lucrativos que busca o protagonismo feminino na TI, através do desenvolvimento profissional e econômico.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30" name="Google Shape;13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1175" y="4382725"/>
            <a:ext cx="558500" cy="4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>
            <p:ph type="title"/>
          </p:nvPr>
        </p:nvSpPr>
        <p:spPr>
          <a:xfrm>
            <a:off x="557625" y="399025"/>
            <a:ext cx="4519200" cy="16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Work Sans ExtraBold"/>
                <a:ea typeface="Work Sans ExtraBold"/>
                <a:cs typeface="Work Sans ExtraBold"/>
                <a:sym typeface="Work Sans ExtraBold"/>
              </a:rPr>
              <a:t>Fundada em 2015, no interior do RS e com </a:t>
            </a:r>
            <a:endParaRPr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Work Sans ExtraBold"/>
                <a:ea typeface="Work Sans ExtraBold"/>
                <a:cs typeface="Work Sans ExtraBold"/>
                <a:sym typeface="Work Sans ExtraBold"/>
              </a:rPr>
              <a:t>sonhos de alcançar o mundo.</a:t>
            </a:r>
            <a:endParaRPr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36" name="Google Shape;136;p28"/>
          <p:cNvSpPr txBox="1"/>
          <p:nvPr>
            <p:ph idx="1" type="body"/>
          </p:nvPr>
        </p:nvSpPr>
        <p:spPr>
          <a:xfrm>
            <a:off x="557625" y="1877000"/>
            <a:ext cx="3349200" cy="17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Em 2016, foi reconhecida pela Mozilla Foundation como uma das iniciativas mais inﬂuentes na América Latina, na área de D&amp;I, através de sua líder Cynthia Zanoni.</a:t>
            </a:r>
            <a:endParaRPr sz="1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37" name="Google Shape;137;p28"/>
          <p:cNvCxnSpPr/>
          <p:nvPr/>
        </p:nvCxnSpPr>
        <p:spPr>
          <a:xfrm>
            <a:off x="649175" y="3556050"/>
            <a:ext cx="3195600" cy="16200"/>
          </a:xfrm>
          <a:prstGeom prst="straightConnector1">
            <a:avLst/>
          </a:prstGeom>
          <a:noFill/>
          <a:ln cap="flat" cmpd="sng" w="19050">
            <a:solidFill>
              <a:srgbClr val="B11C54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38" name="Google Shape;1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813" y="501450"/>
            <a:ext cx="839796" cy="90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275" y="529950"/>
            <a:ext cx="904800" cy="9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3000" y="501450"/>
            <a:ext cx="904800" cy="9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10275" y="1568087"/>
            <a:ext cx="904800" cy="9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1275" y="3669212"/>
            <a:ext cx="839800" cy="8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05887" y="1582638"/>
            <a:ext cx="904800" cy="9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72137" y="1562650"/>
            <a:ext cx="915675" cy="91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8"/>
          <p:cNvPicPr preferRelativeResize="0"/>
          <p:nvPr/>
        </p:nvPicPr>
        <p:blipFill rotWithShape="1">
          <a:blip r:embed="rId10">
            <a:alphaModFix/>
          </a:blip>
          <a:srcRect b="0" l="7183" r="0" t="0"/>
          <a:stretch/>
        </p:blipFill>
        <p:spPr>
          <a:xfrm>
            <a:off x="4806225" y="2635350"/>
            <a:ext cx="839800" cy="9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31937" y="2606212"/>
            <a:ext cx="915674" cy="916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65000" y="3617188"/>
            <a:ext cx="916500" cy="9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33147" y="1562213"/>
            <a:ext cx="916502" cy="91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8"/>
          <p:cNvPicPr preferRelativeResize="0"/>
          <p:nvPr/>
        </p:nvPicPr>
        <p:blipFill rotWithShape="1">
          <a:blip r:embed="rId14">
            <a:alphaModFix/>
          </a:blip>
          <a:srcRect b="19955" l="0" r="0" t="0"/>
          <a:stretch/>
        </p:blipFill>
        <p:spPr>
          <a:xfrm>
            <a:off x="7882338" y="2606200"/>
            <a:ext cx="916500" cy="91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831523" y="3623052"/>
            <a:ext cx="916500" cy="9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80713" y="2606213"/>
            <a:ext cx="916500" cy="9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 rotWithShape="1">
          <a:blip r:embed="rId17">
            <a:alphaModFix/>
          </a:blip>
          <a:srcRect b="0" l="10754" r="0" t="0"/>
          <a:stretch/>
        </p:blipFill>
        <p:spPr>
          <a:xfrm>
            <a:off x="5798050" y="3636700"/>
            <a:ext cx="916500" cy="9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/>
        </p:nvSpPr>
        <p:spPr>
          <a:xfrm>
            <a:off x="557625" y="3859500"/>
            <a:ext cx="37842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Empoderar é o primeiro </a:t>
            </a:r>
            <a:br>
              <a:rPr b="1" lang="pt-BR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b="1" lang="pt-BR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passo para novas revoluções.</a:t>
            </a:r>
            <a:endParaRPr b="1"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4641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Work Sans ExtraBold"/>
                <a:ea typeface="Work Sans ExtraBold"/>
                <a:cs typeface="Work Sans ExtraBold"/>
                <a:sym typeface="Work Sans ExtraBold"/>
              </a:rPr>
              <a:t>     MISSÃO</a:t>
            </a:r>
            <a:endParaRPr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464100" y="1313400"/>
            <a:ext cx="3701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Capacitar mulheres com as habilidades necessárias para a realização profissional.</a:t>
            </a:r>
            <a:endParaRPr sz="1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Educar empresas para melhor promover, reter e contratar mulheres e conscientizar sobre a importância da igualdade de gênero e diversidade.</a:t>
            </a:r>
            <a:endParaRPr sz="1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Construir uma comunidade onde o networking e o mentorship sejam base de transformação.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0" name="Google Shape;160;p29"/>
          <p:cNvSpPr txBox="1"/>
          <p:nvPr>
            <p:ph type="title"/>
          </p:nvPr>
        </p:nvSpPr>
        <p:spPr>
          <a:xfrm>
            <a:off x="4696025" y="565050"/>
            <a:ext cx="2297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Work Sans ExtraBold"/>
                <a:ea typeface="Work Sans ExtraBold"/>
                <a:cs typeface="Work Sans ExtraBold"/>
                <a:sym typeface="Work Sans ExtraBold"/>
              </a:rPr>
              <a:t>     VISÃO</a:t>
            </a:r>
            <a:endParaRPr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4699775" y="1018050"/>
            <a:ext cx="3893700" cy="17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Nós imaginamos um mundo onde as mulheres são igualmente representadas como líderes técnicos, executivas, fundadoras, engenheiras e cientistas.</a:t>
            </a:r>
            <a:endParaRPr sz="1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2" name="Google Shape;162;p29"/>
          <p:cNvSpPr txBox="1"/>
          <p:nvPr>
            <p:ph type="title"/>
          </p:nvPr>
        </p:nvSpPr>
        <p:spPr>
          <a:xfrm>
            <a:off x="4659800" y="23529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Work Sans ExtraBold"/>
                <a:ea typeface="Work Sans ExtraBold"/>
                <a:cs typeface="Work Sans ExtraBold"/>
                <a:sym typeface="Work Sans ExtraBold"/>
              </a:rPr>
              <a:t>     VALORES</a:t>
            </a:r>
            <a:endParaRPr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4659800" y="2896600"/>
            <a:ext cx="44601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43180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Respeito, Transparência, Trabalho em equipe e Growth mindset</a:t>
            </a:r>
            <a:endParaRPr sz="1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25" y="863925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075" y="863925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075" y="2616525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175" y="4382725"/>
            <a:ext cx="558500" cy="4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 b="0" l="0" r="12876" t="15526"/>
          <a:stretch/>
        </p:blipFill>
        <p:spPr>
          <a:xfrm>
            <a:off x="0" y="-2"/>
            <a:ext cx="9143997" cy="578228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/>
          <p:nvPr/>
        </p:nvSpPr>
        <p:spPr>
          <a:xfrm>
            <a:off x="0" y="2515450"/>
            <a:ext cx="9164100" cy="2636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 txBox="1"/>
          <p:nvPr/>
        </p:nvSpPr>
        <p:spPr>
          <a:xfrm>
            <a:off x="545700" y="3792350"/>
            <a:ext cx="82146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CAPACITAÇÃO // CARREIRA // PROTAGONISMO</a:t>
            </a:r>
            <a:endParaRPr sz="250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31"/>
          <p:cNvGrpSpPr/>
          <p:nvPr/>
        </p:nvGrpSpPr>
        <p:grpSpPr>
          <a:xfrm>
            <a:off x="315500" y="1500363"/>
            <a:ext cx="8513000" cy="3177713"/>
            <a:chOff x="307525" y="662163"/>
            <a:chExt cx="8513000" cy="3177713"/>
          </a:xfrm>
        </p:grpSpPr>
        <p:sp>
          <p:nvSpPr>
            <p:cNvPr id="180" name="Google Shape;180;p31"/>
            <p:cNvSpPr/>
            <p:nvPr/>
          </p:nvSpPr>
          <p:spPr>
            <a:xfrm>
              <a:off x="1265875" y="662163"/>
              <a:ext cx="319200" cy="319200"/>
            </a:xfrm>
            <a:prstGeom prst="ellipse">
              <a:avLst/>
            </a:prstGeom>
            <a:solidFill>
              <a:srgbClr val="B11C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1" name="Google Shape;181;p31"/>
            <p:cNvCxnSpPr/>
            <p:nvPr/>
          </p:nvCxnSpPr>
          <p:spPr>
            <a:xfrm>
              <a:off x="1425475" y="899563"/>
              <a:ext cx="0" cy="611400"/>
            </a:xfrm>
            <a:prstGeom prst="straightConnector1">
              <a:avLst/>
            </a:prstGeom>
            <a:noFill/>
            <a:ln cap="flat" cmpd="sng" w="28575">
              <a:solidFill>
                <a:srgbClr val="B11C54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82" name="Google Shape;182;p31"/>
            <p:cNvSpPr txBox="1"/>
            <p:nvPr/>
          </p:nvSpPr>
          <p:spPr>
            <a:xfrm>
              <a:off x="307525" y="1510975"/>
              <a:ext cx="2243400" cy="232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DEV NA PRÁTICA </a:t>
              </a:r>
              <a:endParaRPr b="1" sz="12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+ OPEN SOURCE</a:t>
              </a:r>
              <a:endParaRPr b="1" sz="12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Workshops práticos e gratuitos de programação em diversas plataformas. Cultura e contribuição em projetos Open Source.</a:t>
              </a:r>
              <a:endParaRPr sz="12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83" name="Google Shape;183;p31"/>
            <p:cNvCxnSpPr>
              <a:stCxn id="184" idx="6"/>
            </p:cNvCxnSpPr>
            <p:nvPr/>
          </p:nvCxnSpPr>
          <p:spPr>
            <a:xfrm rot="10800000">
              <a:off x="1527807" y="821763"/>
              <a:ext cx="6469800" cy="0"/>
            </a:xfrm>
            <a:prstGeom prst="straightConnector1">
              <a:avLst/>
            </a:prstGeom>
            <a:noFill/>
            <a:ln cap="flat" cmpd="sng" w="76200">
              <a:solidFill>
                <a:srgbClr val="B11C5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5" name="Google Shape;185;p31"/>
            <p:cNvSpPr txBox="1"/>
            <p:nvPr/>
          </p:nvSpPr>
          <p:spPr>
            <a:xfrm>
              <a:off x="4605725" y="1510975"/>
              <a:ext cx="2123400" cy="185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pt-BR" sz="12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ENGLISH TIME </a:t>
              </a:r>
              <a:endParaRPr b="1" sz="12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pt-BR" sz="12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(INGLÊS NA PRÁTICA)</a:t>
              </a:r>
              <a:endParaRPr b="1" sz="12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pt-BR" sz="12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Inglês é um idioma mundial e de forma colaborativa e gratuita, oferecemos labs e mentoria de conversão.</a:t>
              </a:r>
              <a:endParaRPr b="1" sz="12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86" name="Google Shape;186;p31"/>
            <p:cNvSpPr txBox="1"/>
            <p:nvPr/>
          </p:nvSpPr>
          <p:spPr>
            <a:xfrm>
              <a:off x="6743625" y="1496000"/>
              <a:ext cx="20769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pt-BR" sz="12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ELA QUEM FAZ, LIDERA E TRANSFORMA</a:t>
              </a:r>
              <a:endParaRPr b="1" sz="12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pt-BR" sz="12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Metodologias de trabalho, empreendedorismo, marketing e transformação digital.</a:t>
              </a:r>
              <a:endParaRPr b="1" sz="12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3496861" y="662163"/>
              <a:ext cx="319200" cy="319200"/>
            </a:xfrm>
            <a:prstGeom prst="ellipse">
              <a:avLst/>
            </a:prstGeom>
            <a:solidFill>
              <a:srgbClr val="B11C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1"/>
            <p:cNvSpPr/>
            <p:nvPr/>
          </p:nvSpPr>
          <p:spPr>
            <a:xfrm>
              <a:off x="5476096" y="662163"/>
              <a:ext cx="319200" cy="319200"/>
            </a:xfrm>
            <a:prstGeom prst="ellipse">
              <a:avLst/>
            </a:prstGeom>
            <a:solidFill>
              <a:srgbClr val="B11C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1"/>
            <p:cNvSpPr/>
            <p:nvPr/>
          </p:nvSpPr>
          <p:spPr>
            <a:xfrm>
              <a:off x="7678407" y="662163"/>
              <a:ext cx="319200" cy="319200"/>
            </a:xfrm>
            <a:prstGeom prst="ellipse">
              <a:avLst/>
            </a:prstGeom>
            <a:solidFill>
              <a:srgbClr val="B11C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9" name="Google Shape;189;p31"/>
            <p:cNvCxnSpPr/>
            <p:nvPr/>
          </p:nvCxnSpPr>
          <p:spPr>
            <a:xfrm>
              <a:off x="3656450" y="899563"/>
              <a:ext cx="0" cy="611400"/>
            </a:xfrm>
            <a:prstGeom prst="straightConnector1">
              <a:avLst/>
            </a:prstGeom>
            <a:noFill/>
            <a:ln cap="flat" cmpd="sng" w="28575">
              <a:solidFill>
                <a:srgbClr val="B11C54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90" name="Google Shape;190;p31"/>
            <p:cNvCxnSpPr/>
            <p:nvPr/>
          </p:nvCxnSpPr>
          <p:spPr>
            <a:xfrm>
              <a:off x="5635700" y="899563"/>
              <a:ext cx="0" cy="611400"/>
            </a:xfrm>
            <a:prstGeom prst="straightConnector1">
              <a:avLst/>
            </a:prstGeom>
            <a:noFill/>
            <a:ln cap="flat" cmpd="sng" w="28575">
              <a:solidFill>
                <a:srgbClr val="B11C54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91" name="Google Shape;191;p31"/>
            <p:cNvCxnSpPr/>
            <p:nvPr/>
          </p:nvCxnSpPr>
          <p:spPr>
            <a:xfrm>
              <a:off x="7838000" y="899563"/>
              <a:ext cx="0" cy="611400"/>
            </a:xfrm>
            <a:prstGeom prst="straightConnector1">
              <a:avLst/>
            </a:prstGeom>
            <a:noFill/>
            <a:ln cap="flat" cmpd="sng" w="28575">
              <a:solidFill>
                <a:srgbClr val="B11C54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92" name="Google Shape;192;p31"/>
            <p:cNvSpPr txBox="1"/>
            <p:nvPr/>
          </p:nvSpPr>
          <p:spPr>
            <a:xfrm>
              <a:off x="2674450" y="1510975"/>
              <a:ext cx="1931100" cy="232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pt-BR" sz="12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LIFE  HACKING + MENTORING</a:t>
              </a:r>
              <a:endParaRPr sz="12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Mentoria colaborativa e conteúdo relevante para para o desenvolvimento profissional e pessoal.</a:t>
              </a:r>
              <a:endParaRPr b="1" sz="12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193" name="Google Shape;193;p31"/>
          <p:cNvSpPr txBox="1"/>
          <p:nvPr/>
        </p:nvSpPr>
        <p:spPr>
          <a:xfrm>
            <a:off x="0" y="372000"/>
            <a:ext cx="9144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Work Sans ExtraBold"/>
                <a:ea typeface="Work Sans ExtraBold"/>
                <a:cs typeface="Work Sans ExtraBold"/>
                <a:sym typeface="Work Sans ExtraBold"/>
              </a:rPr>
              <a:t>NOSSA JORNADA</a:t>
            </a:r>
            <a:endParaRPr sz="3000"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175" y="4382725"/>
            <a:ext cx="558500" cy="4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/>
        </p:nvSpPr>
        <p:spPr>
          <a:xfrm>
            <a:off x="269125" y="1067500"/>
            <a:ext cx="3021900" cy="14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Work Sans"/>
                <a:ea typeface="Work Sans"/>
                <a:cs typeface="Work Sans"/>
                <a:sym typeface="Work Sans"/>
              </a:rPr>
              <a:t>“Após as palestras e o processo de mentoria que recebi, sai com um mapa de caça ao tesouro e muito desafios para aprender, mas com uma grande recompensa que é a minha carreira.”</a:t>
            </a:r>
            <a:endParaRPr sz="13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280550" y="2391750"/>
            <a:ext cx="3021900" cy="14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Work Sans"/>
                <a:ea typeface="Work Sans"/>
                <a:cs typeface="Work Sans"/>
                <a:sym typeface="Work Sans"/>
              </a:rPr>
              <a:t>“Há uma corrente grande de mulheres que devem continuar unidas no propósito de conquistarem o seu espaço nas áreas de TI”</a:t>
            </a:r>
            <a:endParaRPr b="1" sz="13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3482125" y="1161700"/>
            <a:ext cx="2625000" cy="24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Work Sans"/>
                <a:ea typeface="Work Sans"/>
                <a:cs typeface="Work Sans"/>
                <a:sym typeface="Work Sans"/>
              </a:rPr>
              <a:t>“</a:t>
            </a:r>
            <a:r>
              <a:rPr b="1" lang="pt-BR" sz="1300">
                <a:latin typeface="Work Sans"/>
                <a:ea typeface="Work Sans"/>
                <a:cs typeface="Work Sans"/>
                <a:sym typeface="Work Sans"/>
              </a:rPr>
              <a:t>Mulheres na tecnologia se suportando e ajudando! </a:t>
            </a:r>
            <a:endParaRPr b="1" sz="13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Work Sans"/>
                <a:ea typeface="Work Sans"/>
                <a:cs typeface="Work Sans"/>
                <a:sym typeface="Work Sans"/>
              </a:rPr>
              <a:t>Foi o que vimos hoje no WoMakersCode Summit! Compartilhamos um momento de importante reflexão sobre jornada, mercado e transformação digital! Chegamos a conclusão que vamos mudar o mundo!”</a:t>
            </a:r>
            <a:endParaRPr b="1" sz="13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Work Sans"/>
                <a:ea typeface="Work Sans"/>
                <a:cs typeface="Work Sans"/>
                <a:sym typeface="Work Sans"/>
              </a:rPr>
              <a:t>— Camila Achutti </a:t>
            </a:r>
            <a:endParaRPr b="1" sz="13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375575" y="3877200"/>
            <a:ext cx="5280600" cy="11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Work Sans"/>
                <a:ea typeface="Work Sans"/>
                <a:cs typeface="Work Sans"/>
                <a:sym typeface="Work Sans"/>
              </a:rPr>
              <a:t>“P</a:t>
            </a:r>
            <a:r>
              <a:rPr b="1" lang="pt-BR" sz="1300">
                <a:latin typeface="Work Sans"/>
                <a:ea typeface="Work Sans"/>
                <a:cs typeface="Work Sans"/>
                <a:sym typeface="Work Sans"/>
              </a:rPr>
              <a:t>rimeira vez em um evento da WoMakersCode. </a:t>
            </a:r>
            <a:endParaRPr b="1" sz="13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Work Sans"/>
                <a:ea typeface="Work Sans"/>
                <a:cs typeface="Work Sans"/>
                <a:sym typeface="Work Sans"/>
              </a:rPr>
              <a:t>O front-end study foi uma excelente oportunidade de estar em um ambiente completamente diferente do que eu vivo e aprendendo tanto.”</a:t>
            </a:r>
            <a:endParaRPr b="1" sz="13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3" name="Google Shape;203;p32"/>
          <p:cNvSpPr txBox="1"/>
          <p:nvPr/>
        </p:nvSpPr>
        <p:spPr>
          <a:xfrm>
            <a:off x="6298225" y="1067500"/>
            <a:ext cx="26250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Work Sans"/>
                <a:ea typeface="Work Sans"/>
                <a:cs typeface="Work Sans"/>
                <a:sym typeface="Work Sans"/>
              </a:rPr>
              <a:t>“(...) </a:t>
            </a:r>
            <a:r>
              <a:rPr lang="pt-BR" sz="1300">
                <a:latin typeface="Work Sans"/>
                <a:ea typeface="Work Sans"/>
                <a:cs typeface="Work Sans"/>
                <a:sym typeface="Work Sans"/>
              </a:rPr>
              <a:t>participei de um encontro com mulheres que desejam estudar mais sobre Inteligência Artificial. (...) Vocês estão fazendo a diferença nas nossas vidas, apoiando e sustentando uma causa tão bonita que é incluir mais mulheres nesse universo tão cheio de conhecimento que é o mundo da tecnologia.”</a:t>
            </a:r>
            <a:endParaRPr sz="13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204" name="Google Shape;204;p32"/>
          <p:cNvCxnSpPr/>
          <p:nvPr/>
        </p:nvCxnSpPr>
        <p:spPr>
          <a:xfrm>
            <a:off x="375575" y="3857375"/>
            <a:ext cx="5446800" cy="0"/>
          </a:xfrm>
          <a:prstGeom prst="straightConnector1">
            <a:avLst/>
          </a:prstGeom>
          <a:noFill/>
          <a:ln cap="flat" cmpd="sng" w="19050">
            <a:solidFill>
              <a:srgbClr val="B11C54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32"/>
          <p:cNvCxnSpPr/>
          <p:nvPr/>
        </p:nvCxnSpPr>
        <p:spPr>
          <a:xfrm>
            <a:off x="6168875" y="1120150"/>
            <a:ext cx="0" cy="3910200"/>
          </a:xfrm>
          <a:prstGeom prst="straightConnector1">
            <a:avLst/>
          </a:prstGeom>
          <a:noFill/>
          <a:ln cap="flat" cmpd="sng" w="19050">
            <a:solidFill>
              <a:srgbClr val="B11C54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32"/>
          <p:cNvCxnSpPr/>
          <p:nvPr/>
        </p:nvCxnSpPr>
        <p:spPr>
          <a:xfrm flipH="1">
            <a:off x="3310225" y="1161700"/>
            <a:ext cx="11400" cy="2545800"/>
          </a:xfrm>
          <a:prstGeom prst="straightConnector1">
            <a:avLst/>
          </a:prstGeom>
          <a:noFill/>
          <a:ln cap="flat" cmpd="sng" w="19050">
            <a:solidFill>
              <a:srgbClr val="B11C54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07" name="Google Shape;207;p32"/>
          <p:cNvSpPr txBox="1"/>
          <p:nvPr/>
        </p:nvSpPr>
        <p:spPr>
          <a:xfrm>
            <a:off x="322125" y="143400"/>
            <a:ext cx="58467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Work Sans ExtraBold"/>
                <a:ea typeface="Work Sans ExtraBold"/>
                <a:cs typeface="Work Sans ExtraBold"/>
                <a:sym typeface="Work Sans ExtraBold"/>
              </a:rPr>
              <a:t>… É FAZER A DIFERENÇA</a:t>
            </a:r>
            <a:endParaRPr sz="3000"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175" y="4382725"/>
            <a:ext cx="558500" cy="4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464100" y="555600"/>
            <a:ext cx="8108400" cy="38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_ Onde estão as mulheres na tecnologia?</a:t>
            </a:r>
            <a:endParaRPr sz="4800">
              <a:solidFill>
                <a:srgbClr val="FFFFFF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